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2"/>
  </p:sldMasterIdLst>
  <p:notesMasterIdLst>
    <p:notesMasterId r:id="rId12"/>
  </p:notesMasterIdLst>
  <p:handoutMasterIdLst>
    <p:handoutMasterId r:id="rId13"/>
  </p:handoutMasterIdLst>
  <p:sldIdLst>
    <p:sldId id="256" r:id="rId3"/>
    <p:sldId id="267" r:id="rId4"/>
    <p:sldId id="270" r:id="rId5"/>
    <p:sldId id="271" r:id="rId6"/>
    <p:sldId id="259" r:id="rId7"/>
    <p:sldId id="272" r:id="rId8"/>
    <p:sldId id="268" r:id="rId9"/>
    <p:sldId id="269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83" autoAdjust="0"/>
  </p:normalViewPr>
  <p:slideViewPr>
    <p:cSldViewPr snapToGrid="0">
      <p:cViewPr>
        <p:scale>
          <a:sx n="75" d="100"/>
          <a:sy n="75" d="100"/>
        </p:scale>
        <p:origin x="2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f1l30o9\Desktop\Thinkful\capstone%201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f1l30o9\Desktop\Thinkful\capstone%201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C:\Users\f1l30o9\Desktop\Thinkful\capstone%201.55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C:\Users\f1l30o9\Desktop\Thinkful\capstone%201.55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[capstone 1.xlsx]ProfitCharts!PivotTable3</c:name>
    <c:fmtId val="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ProfitCharts!$B$3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ProfitCharts!$A$4:$A$7</c:f>
              <c:strCache>
                <c:ptCount val="3"/>
                <c:pt idx="0">
                  <c:v>Washington, District of Columbia</c:v>
                </c:pt>
                <c:pt idx="1">
                  <c:v>Denver, Colorado</c:v>
                </c:pt>
                <c:pt idx="2">
                  <c:v>Fort Worth, Texas</c:v>
                </c:pt>
              </c:strCache>
            </c:strRef>
          </c:cat>
          <c:val>
            <c:numRef>
              <c:f>ProfitCharts!$B$4:$B$7</c:f>
              <c:numCache>
                <c:formatCode>_("$"* #,##0_);_("$"* \(#,##0\);_("$"* "-"??_);_(@_)</c:formatCode>
                <c:ptCount val="3"/>
                <c:pt idx="0">
                  <c:v>3187750</c:v>
                </c:pt>
                <c:pt idx="1">
                  <c:v>2155030</c:v>
                </c:pt>
                <c:pt idx="2">
                  <c:v>2150621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E3-45EC-96E3-06A380DD7CA0}"/>
            </c:ext>
          </c:extLst>
        </c:ser>
        <c:ser>
          <c:idx val="1"/>
          <c:order val="1"/>
          <c:tx>
            <c:strRef>
              <c:f>ProfitCharts!$C$3</c:f>
              <c:strCache>
                <c:ptCount val="1"/>
                <c:pt idx="0">
                  <c:v>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ProfitCharts!$A$4:$A$7</c:f>
              <c:strCache>
                <c:ptCount val="3"/>
                <c:pt idx="0">
                  <c:v>Washington, District of Columbia</c:v>
                </c:pt>
                <c:pt idx="1">
                  <c:v>Denver, Colorado</c:v>
                </c:pt>
                <c:pt idx="2">
                  <c:v>Fort Worth, Texas</c:v>
                </c:pt>
              </c:strCache>
            </c:strRef>
          </c:cat>
          <c:val>
            <c:numRef>
              <c:f>ProfitCharts!$C$4:$C$7</c:f>
              <c:numCache>
                <c:formatCode>_("$"* #,##0_);_("$"* \(#,##0\);_("$"* "-"??_);_(@_)</c:formatCode>
                <c:ptCount val="3"/>
                <c:pt idx="0">
                  <c:v>2969800</c:v>
                </c:pt>
                <c:pt idx="1">
                  <c:v>2008983</c:v>
                </c:pt>
                <c:pt idx="2">
                  <c:v>2001796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8E3-45EC-96E3-06A380DD7C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67527680"/>
        <c:axId val="1267004848"/>
      </c:barChart>
      <c:catAx>
        <c:axId val="116752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7004848"/>
        <c:crosses val="autoZero"/>
        <c:auto val="1"/>
        <c:lblAlgn val="ctr"/>
        <c:lblOffset val="100"/>
        <c:noMultiLvlLbl val="0"/>
      </c:catAx>
      <c:valAx>
        <c:axId val="1267004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7527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[capstone 1.xlsx]ProfitCharts!PivotTable5</c:name>
    <c:fmtId val="3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ProfitCharts!$G$3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ProfitCharts!$F$4:$F$7</c:f>
              <c:strCache>
                <c:ptCount val="3"/>
                <c:pt idx="0">
                  <c:v>Las Vegas, Nevada</c:v>
                </c:pt>
                <c:pt idx="1">
                  <c:v>Duluth, Minnesota</c:v>
                </c:pt>
                <c:pt idx="2">
                  <c:v>York, Pennsylvania</c:v>
                </c:pt>
              </c:strCache>
            </c:strRef>
          </c:cat>
          <c:val>
            <c:numRef>
              <c:f>ProfitCharts!$G$4:$G$7</c:f>
              <c:numCache>
                <c:formatCode>_("$"* #,##0_);_("$"* \(#,##0\);_("$"* "-"??_);_(@_)</c:formatCode>
                <c:ptCount val="3"/>
                <c:pt idx="0">
                  <c:v>995514</c:v>
                </c:pt>
                <c:pt idx="1">
                  <c:v>1002894</c:v>
                </c:pt>
                <c:pt idx="2">
                  <c:v>1009498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06-41F2-AA41-E12FF5BA9CE9}"/>
            </c:ext>
          </c:extLst>
        </c:ser>
        <c:ser>
          <c:idx val="1"/>
          <c:order val="1"/>
          <c:tx>
            <c:strRef>
              <c:f>ProfitCharts!$H$3</c:f>
              <c:strCache>
                <c:ptCount val="1"/>
                <c:pt idx="0">
                  <c:v>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ProfitCharts!$F$4:$F$7</c:f>
              <c:strCache>
                <c:ptCount val="3"/>
                <c:pt idx="0">
                  <c:v>Las Vegas, Nevada</c:v>
                </c:pt>
                <c:pt idx="1">
                  <c:v>Duluth, Minnesota</c:v>
                </c:pt>
                <c:pt idx="2">
                  <c:v>York, Pennsylvania</c:v>
                </c:pt>
              </c:strCache>
            </c:strRef>
          </c:cat>
          <c:val>
            <c:numRef>
              <c:f>ProfitCharts!$H$4:$H$7</c:f>
              <c:numCache>
                <c:formatCode>_("$"* #,##0_);_("$"* \(#,##0\);_("$"* "-"??_);_(@_)</c:formatCode>
                <c:ptCount val="3"/>
                <c:pt idx="0">
                  <c:v>927530</c:v>
                </c:pt>
                <c:pt idx="1">
                  <c:v>933604</c:v>
                </c:pt>
                <c:pt idx="2">
                  <c:v>938683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C06-41F2-AA41-E12FF5BA9C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42988752"/>
        <c:axId val="908934416"/>
      </c:barChart>
      <c:catAx>
        <c:axId val="104298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8934416"/>
        <c:crosses val="autoZero"/>
        <c:auto val="1"/>
        <c:lblAlgn val="ctr"/>
        <c:lblOffset val="100"/>
        <c:noMultiLvlLbl val="0"/>
      </c:catAx>
      <c:valAx>
        <c:axId val="908934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2988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[capstone 1.xlsx]ProfitCharts!PivotTable6</c:name>
    <c:fmtId val="9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ProfitCharts!$B$24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ProfitCharts!$A$25:$A$28</c:f>
              <c:strCache>
                <c:ptCount val="3"/>
                <c:pt idx="0">
                  <c:v>Texas</c:v>
                </c:pt>
                <c:pt idx="1">
                  <c:v>California</c:v>
                </c:pt>
                <c:pt idx="2">
                  <c:v>Florida</c:v>
                </c:pt>
              </c:strCache>
            </c:strRef>
          </c:cat>
          <c:val>
            <c:numRef>
              <c:f>ProfitCharts!$B$25:$B$28</c:f>
              <c:numCache>
                <c:formatCode>_("$"* #,##0_);_("$"* \(#,##0\);_("$"* "-"??_);_(@_)</c:formatCode>
                <c:ptCount val="3"/>
                <c:pt idx="0">
                  <c:v>10653531</c:v>
                </c:pt>
                <c:pt idx="1">
                  <c:v>8499830</c:v>
                </c:pt>
                <c:pt idx="2">
                  <c:v>4271244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63-43D7-A3E3-CDBF32F51F84}"/>
            </c:ext>
          </c:extLst>
        </c:ser>
        <c:ser>
          <c:idx val="1"/>
          <c:order val="1"/>
          <c:tx>
            <c:strRef>
              <c:f>ProfitCharts!$C$24</c:f>
              <c:strCache>
                <c:ptCount val="1"/>
                <c:pt idx="0">
                  <c:v>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ProfitCharts!$A$25:$A$28</c:f>
              <c:strCache>
                <c:ptCount val="3"/>
                <c:pt idx="0">
                  <c:v>Texas</c:v>
                </c:pt>
                <c:pt idx="1">
                  <c:v>California</c:v>
                </c:pt>
                <c:pt idx="2">
                  <c:v>Florida</c:v>
                </c:pt>
              </c:strCache>
            </c:strRef>
          </c:cat>
          <c:val>
            <c:numRef>
              <c:f>ProfitCharts!$C$25:$C$28</c:f>
              <c:numCache>
                <c:formatCode>_("$"* #,##0_);_("$"* \(#,##0\);_("$"* "-"??_);_(@_)</c:formatCode>
                <c:ptCount val="3"/>
                <c:pt idx="0">
                  <c:v>9919133</c:v>
                </c:pt>
                <c:pt idx="1">
                  <c:v>7904229</c:v>
                </c:pt>
                <c:pt idx="2">
                  <c:v>3979811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063-43D7-A3E3-CDBF32F51F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27111952"/>
        <c:axId val="1160141120"/>
      </c:barChart>
      <c:catAx>
        <c:axId val="1227111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141120"/>
        <c:crosses val="autoZero"/>
        <c:auto val="1"/>
        <c:lblAlgn val="ctr"/>
        <c:lblOffset val="100"/>
        <c:noMultiLvlLbl val="0"/>
      </c:catAx>
      <c:valAx>
        <c:axId val="1160141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71119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[capstone 1.55.xlsx]Sheet1!PivotTable1</c:name>
    <c:fmtId val="7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Car 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Sheet1!$A$4:$A$7</c:f>
              <c:strCache>
                <c:ptCount val="3"/>
                <c:pt idx="0">
                  <c:v>2017 Cadillac Escalade EXT</c:v>
                </c:pt>
                <c:pt idx="1">
                  <c:v>2017 Infiniti G</c:v>
                </c:pt>
                <c:pt idx="2">
                  <c:v>2017 Mitsubishi Pajero</c:v>
                </c:pt>
              </c:strCache>
            </c:strRef>
          </c:cat>
          <c:val>
            <c:numRef>
              <c:f>Sheet1!$B$4:$B$7</c:f>
              <c:numCache>
                <c:formatCode>_("$"* #,##0.00_);_("$"* \(#,##0.00\);_("$"* "-"??_);_(@_)</c:formatCode>
                <c:ptCount val="3"/>
                <c:pt idx="0">
                  <c:v>6190</c:v>
                </c:pt>
                <c:pt idx="1">
                  <c:v>4460</c:v>
                </c:pt>
                <c:pt idx="2">
                  <c:v>4956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EE-42F0-9EB8-C7E6377BD9B2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Car 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Sheet1!$A$4:$A$7</c:f>
              <c:strCache>
                <c:ptCount val="3"/>
                <c:pt idx="0">
                  <c:v>2017 Cadillac Escalade EXT</c:v>
                </c:pt>
                <c:pt idx="1">
                  <c:v>2017 Infiniti G</c:v>
                </c:pt>
                <c:pt idx="2">
                  <c:v>2017 Mitsubishi Pajero</c:v>
                </c:pt>
              </c:strCache>
            </c:strRef>
          </c:cat>
          <c:val>
            <c:numRef>
              <c:f>Sheet1!$C$4:$C$7</c:f>
              <c:numCache>
                <c:formatCode>_("$"* #,##0.00_);_("$"* \(#,##0.00\);_("$"* "-"??_);_(@_)</c:formatCode>
                <c:ptCount val="3"/>
                <c:pt idx="0">
                  <c:v>3049.8400000000006</c:v>
                </c:pt>
                <c:pt idx="1">
                  <c:v>2723.94</c:v>
                </c:pt>
                <c:pt idx="2">
                  <c:v>2719.62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FEE-42F0-9EB8-C7E6377BD9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41960240"/>
        <c:axId val="1039294624"/>
      </c:barChart>
      <c:catAx>
        <c:axId val="1041960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9294624"/>
        <c:crosses val="autoZero"/>
        <c:auto val="1"/>
        <c:lblAlgn val="ctr"/>
        <c:lblOffset val="100"/>
        <c:noMultiLvlLbl val="0"/>
      </c:catAx>
      <c:valAx>
        <c:axId val="10392946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1960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[capstone 1.55.xlsx]Sheet1!PivotTable2</c:name>
    <c:fmtId val="1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7438670166229223"/>
          <c:y val="4.1666666666666664E-2"/>
          <c:w val="0.61721981627296585"/>
          <c:h val="0.8981481481481481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Sheet1!$H$3</c:f>
              <c:strCache>
                <c:ptCount val="1"/>
                <c:pt idx="0">
                  <c:v>Car 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Sheet1!$G$4:$G$7</c:f>
              <c:strCache>
                <c:ptCount val="3"/>
                <c:pt idx="0">
                  <c:v>2016 Mitsubishi Galant</c:v>
                </c:pt>
                <c:pt idx="1">
                  <c:v>2016 Chevrolet TrailBlazer</c:v>
                </c:pt>
                <c:pt idx="2">
                  <c:v>2016 Jaguar XJ Series</c:v>
                </c:pt>
              </c:strCache>
            </c:strRef>
          </c:cat>
          <c:val>
            <c:numRef>
              <c:f>Sheet1!$H$4:$H$7</c:f>
              <c:numCache>
                <c:formatCode>_("$"* #,##0.00_);_("$"* \(#,##0.00\);_("$"* "-"??_);_(@_)</c:formatCode>
                <c:ptCount val="3"/>
                <c:pt idx="0">
                  <c:v>2310</c:v>
                </c:pt>
                <c:pt idx="1">
                  <c:v>1065</c:v>
                </c:pt>
                <c:pt idx="2">
                  <c:v>1644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E8-41B8-A910-C0DC459C3ADF}"/>
            </c:ext>
          </c:extLst>
        </c:ser>
        <c:ser>
          <c:idx val="1"/>
          <c:order val="1"/>
          <c:tx>
            <c:strRef>
              <c:f>Sheet1!$I$3</c:f>
              <c:strCache>
                <c:ptCount val="1"/>
                <c:pt idx="0">
                  <c:v>Car 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Sheet1!$G$4:$G$7</c:f>
              <c:strCache>
                <c:ptCount val="3"/>
                <c:pt idx="0">
                  <c:v>2016 Mitsubishi Galant</c:v>
                </c:pt>
                <c:pt idx="1">
                  <c:v>2016 Chevrolet TrailBlazer</c:v>
                </c:pt>
                <c:pt idx="2">
                  <c:v>2016 Jaguar XJ Series</c:v>
                </c:pt>
              </c:strCache>
            </c:strRef>
          </c:cat>
          <c:val>
            <c:numRef>
              <c:f>Sheet1!$I$4:$I$7</c:f>
              <c:numCache>
                <c:formatCode>_("$"* #,##0.00_);_("$"* \(#,##0.00\);_("$"* "-"??_);_(@_)</c:formatCode>
                <c:ptCount val="3"/>
                <c:pt idx="0">
                  <c:v>-2669.4</c:v>
                </c:pt>
                <c:pt idx="1">
                  <c:v>-2649.5499999999997</c:v>
                </c:pt>
                <c:pt idx="2">
                  <c:v>-2529.04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E8-41B8-A910-C0DC459C3A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58591552"/>
        <c:axId val="1228847424"/>
      </c:barChart>
      <c:catAx>
        <c:axId val="1258591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8847424"/>
        <c:crosses val="autoZero"/>
        <c:auto val="1"/>
        <c:lblAlgn val="ctr"/>
        <c:lblOffset val="100"/>
        <c:noMultiLvlLbl val="0"/>
      </c:catAx>
      <c:valAx>
        <c:axId val="1228847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591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28F523-7EAD-472D-9FC0-BFE102D5F6D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99F9C3-521C-4607-80BF-94733CFC60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2A845-2E24-4158-84FE-77AD00AC10D9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69B4B5-3738-4BCC-A23B-F3D2872657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5E999-2B95-4939-80EF-7BC0129943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6D01FD-3136-4F0F-AAB7-07DD2161F7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47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0F6818-BBCC-48D2-AE1B-23E3BDEABDE0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63C0C6-386F-4936-AB7D-738AA3E75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92702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3C0C6-386F-4936-AB7D-738AA3E75A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75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3C0C6-386F-4936-AB7D-738AA3E75A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57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3C0C6-386F-4936-AB7D-738AA3E75A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32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3C0C6-386F-4936-AB7D-738AA3E75A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675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3C0C6-386F-4936-AB7D-738AA3E75A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315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3C0C6-386F-4936-AB7D-738AA3E75A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92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3C0C6-386F-4936-AB7D-738AA3E75A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24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3C0C6-386F-4936-AB7D-738AA3E75A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351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3C0C6-386F-4936-AB7D-738AA3E75A4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68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051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429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4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76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7326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892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88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4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798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3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1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FB2DD6-B6FC-4C02-921D-D932A0CC5315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1F18954-923A-4F68-8602-87CEA73EB0E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119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D1BC5-1A61-4970-83BC-741996CB23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B173ED-FDA7-4048-A691-E3D697BA54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Trupert Ortlieb</a:t>
            </a:r>
          </a:p>
          <a:p>
            <a:r>
              <a:rPr lang="en-US" dirty="0"/>
              <a:t>tortlieb@udel.edu</a:t>
            </a:r>
          </a:p>
        </p:txBody>
      </p:sp>
    </p:spTree>
    <p:extLst>
      <p:ext uri="{BB962C8B-B14F-4D97-AF65-F5344CB8AC3E}">
        <p14:creationId xmlns:p14="http://schemas.microsoft.com/office/powerpoint/2010/main" val="594579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A774F-D0DF-4268-8994-C20FE9FD6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BF3E-E1E7-4C27-88F0-3AF71BD7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Top and Bottom 3 Branches – Revenue and Profit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Top 3 States by Profit and Revenue – Target Texas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Census Gov City Population Growth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Strategies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893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B82FD-E50B-4691-B899-A259D4248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Lariat Branches Profit and Revenue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31E81B-DB68-4510-B614-5A63302C35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7280" y="2015541"/>
            <a:ext cx="5027644" cy="1186231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6E9F7A9-4CB1-4267-A42B-468C728FC4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1406902"/>
              </p:ext>
            </p:extLst>
          </p:nvPr>
        </p:nvGraphicFramePr>
        <p:xfrm>
          <a:off x="907718" y="336126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160CD637-D3A1-4512-952E-9E51A063CA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493928"/>
              </p:ext>
            </p:extLst>
          </p:nvPr>
        </p:nvGraphicFramePr>
        <p:xfrm>
          <a:off x="5715000" y="329353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BAFDC35C-DF64-47A9-929D-C1A1FFBFEF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1168" y="2015067"/>
            <a:ext cx="4151614" cy="119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474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C660B-B2E7-4531-ACA8-7EE0A8E92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State Revenue and Profit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B59C13E-2095-4B43-BBFE-F0ECDEE61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45734"/>
            <a:ext cx="1005840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Target Cities within Texas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Fort Worth, Texas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El Paso, Texas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07A799F-E286-438E-A741-64A752EAC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0117" y="1845734"/>
            <a:ext cx="4864124" cy="1261483"/>
          </a:xfrm>
          <a:prstGeom prst="rect">
            <a:avLst/>
          </a:prstGeom>
        </p:spPr>
      </p:pic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3E38EF86-F8B7-4574-8B36-D641010922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6619357"/>
              </p:ext>
            </p:extLst>
          </p:nvPr>
        </p:nvGraphicFramePr>
        <p:xfrm>
          <a:off x="4956179" y="331046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9336FE5E-51F6-40A7-ABC6-94FC372237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66" y="2920949"/>
            <a:ext cx="3062825" cy="286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390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AB70C-3A7F-4F8D-B6B0-579E50549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2010-2019 Fastest Growing Cities (%)</a:t>
            </a:r>
          </a:p>
        </p:txBody>
      </p: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B0202B00-D7DC-4B90-9FCF-127279732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0794" r="1" b="15604"/>
          <a:stretch/>
        </p:blipFill>
        <p:spPr>
          <a:xfrm>
            <a:off x="79907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57600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8A5ED-AF96-4C2E-9159-3CCA758C7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Vehicles Information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FF4BF0C-1C8A-44A1-A0F0-9D8EA75F56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9778753"/>
              </p:ext>
            </p:extLst>
          </p:nvPr>
        </p:nvGraphicFramePr>
        <p:xfrm>
          <a:off x="465667" y="352255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E127E39-D6BC-4EDF-9AB0-E2EB249E77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84204" y="1893409"/>
            <a:ext cx="4353463" cy="11461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3590C2-FD67-45A8-A24B-9305D3C7AA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2462" y="1893409"/>
            <a:ext cx="4419313" cy="1146124"/>
          </a:xfrm>
          <a:prstGeom prst="rect">
            <a:avLst/>
          </a:prstGeom>
        </p:spPr>
      </p:pic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56E920E-2B9F-4BB6-9B26-54AAD22F48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88418564"/>
              </p:ext>
            </p:extLst>
          </p:nvPr>
        </p:nvGraphicFramePr>
        <p:xfrm>
          <a:off x="6262462" y="330200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678418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B99EA-EBE7-493F-9A0E-C28C57CA9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F3512-1D79-46EA-9511-8FE9023A7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1) Increase the top 3 profitable vehicle by 10%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2)  Cut the worst performing branch (Las Vegas, NV) and move to TX</a:t>
            </a:r>
          </a:p>
        </p:txBody>
      </p:sp>
    </p:spTree>
    <p:extLst>
      <p:ext uri="{BB962C8B-B14F-4D97-AF65-F5344CB8AC3E}">
        <p14:creationId xmlns:p14="http://schemas.microsoft.com/office/powerpoint/2010/main" val="2849763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EE7E7-3AFD-4905-ABBE-4B212E583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8B878-080D-444A-BE59-E7FC084A0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pPr lvl="1"/>
            <a:r>
              <a:rPr lang="en-US" sz="1500">
                <a:solidFill>
                  <a:srgbClr val="FFFFFF"/>
                </a:solidFill>
              </a:rPr>
              <a:t> 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1500">
              <a:solidFill>
                <a:srgbClr val="FFFFFF"/>
              </a:solidFill>
            </a:endParaRPr>
          </a:p>
          <a:p>
            <a:pPr marL="201168" lvl="1" indent="0">
              <a:buNone/>
            </a:pPr>
            <a:endParaRPr lang="en-US" sz="1500">
              <a:solidFill>
                <a:srgbClr val="FFFFFF"/>
              </a:solidFill>
            </a:endParaRPr>
          </a:p>
          <a:p>
            <a:pPr marL="201168" lvl="1" indent="0">
              <a:buNone/>
            </a:pPr>
            <a:endParaRPr lang="en-US" sz="1500">
              <a:solidFill>
                <a:srgbClr val="FFFFFF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sz="1500">
              <a:solidFill>
                <a:srgbClr val="FFFFFF"/>
              </a:solidFill>
            </a:endParaRPr>
          </a:p>
          <a:p>
            <a:pPr marL="201168" lvl="1" indent="0">
              <a:buNone/>
            </a:pPr>
            <a:endParaRPr lang="en-US" sz="1500">
              <a:solidFill>
                <a:srgbClr val="FFFFFF"/>
              </a:solidFill>
            </a:endParaRPr>
          </a:p>
          <a:p>
            <a:pPr marL="201168" lvl="1" indent="0">
              <a:buNone/>
            </a:pPr>
            <a:endParaRPr lang="en-US" sz="1500">
              <a:solidFill>
                <a:srgbClr val="FFFFFF"/>
              </a:solidFill>
            </a:endParaRPr>
          </a:p>
          <a:p>
            <a:pPr marL="201168" lvl="1" indent="0">
              <a:buNone/>
            </a:pPr>
            <a:endParaRPr lang="en-US" sz="1500">
              <a:solidFill>
                <a:srgbClr val="FFFFFF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sz="1500">
              <a:solidFill>
                <a:srgbClr val="FFFFFF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4F7BB-98EC-448E-981C-2E7045746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17" y="2748468"/>
            <a:ext cx="6798082" cy="136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840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0343F-9D0C-4B08-A29A-BCEFEC825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8C3EE-48C8-48A0-A12B-04B221938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9084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d="http://www.w3.org/2001/XMLSchema" xmlns:xsi="http://www.w3.org/2001/XMLSchema-instance" xmlns="http://www.boldonjames.com/2008/01/sie/internal/label" sislVersion="0" policy="180d06e4-a44d-42a9-abe2-9bd0f71c347d" origin="defaultValue"/>
</file>

<file path=customXml/itemProps1.xml><?xml version="1.0" encoding="utf-8"?>
<ds:datastoreItem xmlns:ds="http://schemas.openxmlformats.org/officeDocument/2006/customXml" ds:itemID="{6F10C9C9-1ED9-4740-B07F-57196441EC71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</Words>
  <Application>Microsoft Office PowerPoint</Application>
  <PresentationFormat>Widescreen</PresentationFormat>
  <Paragraphs>40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Wingdings</vt:lpstr>
      <vt:lpstr>Retrospect</vt:lpstr>
      <vt:lpstr>Capstone</vt:lpstr>
      <vt:lpstr>Agenda</vt:lpstr>
      <vt:lpstr>Lariat Branches Profit and Revenue</vt:lpstr>
      <vt:lpstr>State Revenue and Profit</vt:lpstr>
      <vt:lpstr>2010-2019 Fastest Growing Cities (%)</vt:lpstr>
      <vt:lpstr>Vehicles Information</vt:lpstr>
      <vt:lpstr>Strategies</vt:lpstr>
      <vt:lpstr>Recommendation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</dc:title>
  <dc:creator>Ortlieb, Trupert</dc:creator>
  <dc:description> _x000d_
 _x000d_
 _x000d_
 _x000d_
                                           @2020 Fiserv Inc, or its affiliates   |   </dc:description>
  <cp:lastModifiedBy>Ortlieb, Trupert</cp:lastModifiedBy>
  <cp:revision>1</cp:revision>
  <dcterms:created xsi:type="dcterms:W3CDTF">2020-12-31T16:15:33Z</dcterms:created>
  <dcterms:modified xsi:type="dcterms:W3CDTF">2020-12-31T16:15:38Z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899623c5-2406-484b-8a3a-13b8dc2d58ce</vt:lpwstr>
  </property>
  <property fmtid="{D5CDD505-2E9C-101B-9397-08002B2CF9AE}" pid="3" name="bjDocumentSecurityLabel">
    <vt:lpwstr>This item has no classification</vt:lpwstr>
  </property>
  <property fmtid="{D5CDD505-2E9C-101B-9397-08002B2CF9AE}" pid="4" name="bjClsUserRVM">
    <vt:lpwstr>[]</vt:lpwstr>
  </property>
</Properties>
</file>